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8" r:id="rId2"/>
    <p:sldId id="284" r:id="rId3"/>
    <p:sldId id="279" r:id="rId4"/>
    <p:sldId id="280" r:id="rId5"/>
    <p:sldId id="286" r:id="rId6"/>
    <p:sldId id="287" r:id="rId7"/>
    <p:sldId id="288" r:id="rId8"/>
    <p:sldId id="289" r:id="rId9"/>
    <p:sldId id="281" r:id="rId10"/>
    <p:sldId id="290" r:id="rId11"/>
    <p:sldId id="293" r:id="rId12"/>
    <p:sldId id="291" r:id="rId13"/>
    <p:sldId id="295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3D3C"/>
    <a:srgbClr val="D44500"/>
    <a:srgbClr val="6F777D"/>
    <a:srgbClr val="E8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87016" autoAdjust="0"/>
  </p:normalViewPr>
  <p:slideViewPr>
    <p:cSldViewPr snapToGrid="0" snapToObjects="1" showGuides="1">
      <p:cViewPr varScale="1">
        <p:scale>
          <a:sx n="89" d="100"/>
          <a:sy n="89" d="100"/>
        </p:scale>
        <p:origin x="756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49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B0E00-9206-3A4E-AD6C-96DEFB21C943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22BF1-4B9E-BC44-AF37-A026AB48E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1T16:35:47.0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0 0 0,'-3'0'0'0,"2"0"0"0,2 0 0 0,2 0 0 0,45 0 0 0,-36 0 0 0,-3 0 0 0,1 0 0 0,37 0 0 0,-35 0 0 0,-3 0 0 0,44 0 0 0,6 0 0 0,-51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1T16:35:53.9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 0 0 0,'159'0'0'0,"-344"0"0"0,176 0 0 0,-2 0 0 0,5 0 0 0,12 0 0 0,5 0 0 0,-3 0 0 0,274 0 0 0,-190 0 0 0,468 0 0 0,-547 0 0 0,1 0 0 0,45 0 0 0,-46 0 0 0,-4 0 0 0,51 0 0 0,-48 0 0 0,1 0 0 0,0 0 0 0,1 0 0 0,60 0 0 0,-55 0 0 0,57 0 0 0,240 0 0 0,-274 0 0 0,12 0 0 0,13 0 0 0,-42 0 0 0,2 0 0 0,14 0 0 0,-23 0 0 0,-3 0 0 0,-2 0 0 0,68 0 0 0,-42 0 0 0,29 0 0 0,225 0 0 0,-259 0 0 0,6 0 0 0,93 0 0 0,-93 0 0 0,-14 0 0 0,28 0 0 0,-16 0 0 0,23 0 0 0,-21 0 0 0,54 0 0 0,-1 0 0 0,81 0 0 0,-134 0 0 0,72 0 0 0,-77 0 0 0,-9 0 0 0,63 0 0 0,-50 0 0 0,-26 0 0 0,5 0 0 0,102 0 0 0,-92 0 0 0,51 0 0 0,-36 0 0 0,67 0 0 0,206 0 0 0,-278 0 0 0,-17 0 0 0,58 0 0 0,-52 0 0 0,121 0 0 0,-96 0 0 0,923 0 0 0,-148 0 0 0,925 0 0 0,-1657 0 0 0,771 0 0 0,75 0 0 0,1282 0 0 0,-2153 0 0 0,299 0 0 0,-357 0 0 0,36 0 0 0,26 0 0 0,-48 0 0 0,68 0 0 0,-17 0 0 0,-42 0 0 0,-3 0 0 0,-23 0 0 0,3 0 0 0,1 0 0 0,-4 0 0 0,3 0 0 0,0 0 0 0,-3 0 0 0,4 0 0 0,-1 0 0 0,-3 0 0 0,2 0 0 0,-2 0 0 0,3 0 0 0,0 0 0 0,1 0 0 0,-6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1T16:38:06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 0 0 0,'-45'0'0'0,"244"0"0"0,-163 0 0 0,-24 0 0 0,0 0 0 0,41 0 0 0,-26 0 0 0,13 0 0 0,-26 0 0 0,-1 0 0 0,35 0 0 0,-8 0 0 0,-26 0 0 0,4 0 0 0,0 0 0 0,-2 0 0 0,2 0 0 0,28 0 0 0,23 0 0 0,439 0 0 0,-468 0 0 0,32 0 0 0,2 0 0 0,-33 0 0 0,111 0 0 0,449 0 0 0,-583 0 0 0,-4 0 0 0,41 0 0 0,-22 0 0 0,-6 0 0 0,5 0 0 0,29 0 0 0,-28 0 0 0,653 0 0 0,-625 0 0 0,-14 0 0 0,-19 0 0 0,971 0 0 0,-352 0 0 0,-568 0 0 0,63 0 0 0,2477 0 0 0,-2590 0 0 0,133 0 0 0,-113 0 0 0,19 0 0 0,470 0 0 0,-488 0 0 0,-15 0 0 0,12 0 0 0,165 0 0 0,426 0 0 0,-620 0 0 0,15 0 0 0,672 0 0 0,-600 0 0 0,-43 0 0 0,-33 0 0 0,24 0 0 0,779 0 0 0,-762 0 0 0,-39 0 0 0,111 0 0 0,173 0 0 0,-275 0 0 0,199 0 0 0,-187 0 0 0,-33 0 0 0,16 0 0 0,-3 0 0 0,26 0 0 0,280 0 0 0,-270 0 0 0,13 0 0 0,-30 0 0 0,-38 0 0 0,27 0 0 0,66 0 0 0,-96 0 0 0,2 0 0 0,2 0 0 0,-1 0 0 0,0 0 0 0,-1 0 0 0,4 0 0 0,15 0 0 0,-1 0 0 0,0 0 0 0,13 0 0 0,34 0 0 0,-69 0 0 0,2 0 0 0,-2 0 0 0,-1 0 0 0,0 0 0 0,-1 0 0 0,-1 0 0 0,-7 0 0 0,6 0 0 0,37 0 0 0,-8 0 0 0,-28 0 0 0,-22 0 0 0,1 0 0 0,-6 0 0 0,-11 0 0 0,12 0 0 0,-9 0 0 0,-7 0 0 0,1 0 0 0,1 0 0 0,-31 0 0 0,-412 0 0 0,411 0 0 0,21 0 0 0,17 0 0 0,-22 0 0 0,-7 0 0 0,29 0 0 0,-1 0 0 0,-15 0 0 0,-114 0 0 0,-297 0 0 0,371 0 0 0,26 0 0 0,40 0 0 0,-13 0 0 0,5 0 0 0,-4 0 0 0,-268 0 0 0,219 0 0 0,67 0 0 0,-62 0 0 0,60 0 0 0,337 0 0 0,-290 0 0 0,69 0 0 0,1516 0 0 0,-1584 0 0 0,7 0 0 0,-12 0 0 0,-19 0 0 0,-14 0 0 0,-3 0 0 0,-42 0 0 0,8 0 0 0,-9 0 0 0,2 0 0 0,-57 0 0 0,73 0 0 0,1 0 0 0,16 0 0 0,-2 0 0 0,3 0 0 0,1 0 0 0,-4 0 0 0,2 0 0 0,-3 0 0 0,-47 0 0 0,47 0 0 0,-1 0 0 0,-3 0 0 0,-9 0 0 0,-4 0 0 0,9 0 0 0,-9 0 0 0,2 0 0 0,-2 0 0 0,-56 0 0 0,60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21T18:11:21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 1 0 0,'-4'0'0'0,"-2"0"0"0,-2 0 0 0,-1 0 0 0,0 0 0 0,0 0 0 0,0 0 0 0,4 0 0 0,1 0 0 0,8 0 0 0,74 0 0 0,115 0 0 0,91 0 0 0,-168 0 0 0,-87 0 0 0,45 0 0 0,705 0 0 0,-619 0 0 0,-111 0 0 0,-16 0 0 0,24 0 0 0,-26 0 0 0,12 0 0 0,71 0 0 0,1505 0 0 0,4082 0 0 0,-3421 0 0 0,-761 0 0 0,-52 0 0 0,-1420 0 0 0,-37 0 0 0,1 0 0 0,9 0 0 0,37 0 0 0,13 0 0 0,-64 0 0 0,2 0 0 0,39 0 0 0,-39 0 0 0,1 0 0 0,-3 0 0 0,-2 0 0 0,1 0 0 0,0 0 0 0,3 0 0 0,-2 0 0 0,-1 0 0 0,42 0 0 0,-31 0 0 0,-32 0 0 0,-60 0 0 0,62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FCD27-4B6F-264E-84EB-01FB92F2B3E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AE360-FF46-004C-BFD2-6B36BE4C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4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3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55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2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73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81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7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92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77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4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1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980234" y="6325460"/>
            <a:ext cx="754565" cy="365125"/>
          </a:xfrm>
        </p:spPr>
        <p:txBody>
          <a:bodyPr/>
          <a:lstStyle/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20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6091706" y="0"/>
            <a:ext cx="6100293" cy="6858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sp>
        <p:nvSpPr>
          <p:cNvPr id="13" name="Presenter’s Name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181601"/>
            <a:ext cx="5060092" cy="360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 </a:t>
            </a:r>
          </a:p>
        </p:txBody>
      </p:sp>
      <p:sp>
        <p:nvSpPr>
          <p:cNvPr id="15" name="Presenter’s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46"/>
            <a:ext cx="5060092" cy="650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Title</a:t>
            </a:r>
          </a:p>
        </p:txBody>
      </p:sp>
      <p:pic>
        <p:nvPicPr>
          <p:cNvPr id="18" name="Syracuse University logo" descr="Official Syracuse University identity wordmark" title="Syracuse University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7" y="561560"/>
            <a:ext cx="2550368" cy="384302"/>
          </a:xfrm>
          <a:prstGeom prst="rect">
            <a:avLst/>
          </a:prstGeom>
        </p:spPr>
      </p:pic>
      <p:sp>
        <p:nvSpPr>
          <p:cNvPr id="7" name="Syracuse University Division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914400"/>
            <a:ext cx="5060092" cy="612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School, Division, Office or Department Name, if applicable</a:t>
            </a:r>
          </a:p>
        </p:txBody>
      </p:sp>
      <p:sp>
        <p:nvSpPr>
          <p:cNvPr id="16" name="Date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369449"/>
            <a:ext cx="5060092" cy="250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baseline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1" name="Hairline rule [design object]"/>
          <p:cNvCxnSpPr/>
          <p:nvPr userDrawn="1"/>
        </p:nvCxnSpPr>
        <p:spPr>
          <a:xfrm>
            <a:off x="562234" y="6196912"/>
            <a:ext cx="49056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4913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, if applicable"/>
          <p:cNvSpPr>
            <a:spLocks noGrp="1"/>
          </p:cNvSpPr>
          <p:nvPr>
            <p:ph sz="quarter" idx="16" hasCustomPrompt="1"/>
          </p:nvPr>
        </p:nvSpPr>
        <p:spPr>
          <a:xfrm>
            <a:off x="457200" y="1093152"/>
            <a:ext cx="10438818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2" name="Main slide content text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876680"/>
            <a:ext cx="10438818" cy="3781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3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1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  <p:extLst>
      <p:ext uri="{BB962C8B-B14F-4D97-AF65-F5344CB8AC3E}">
        <p14:creationId xmlns:p14="http://schemas.microsoft.com/office/powerpoint/2010/main" val="16882040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"/>
            <a:ext cx="6096000" cy="6196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9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21" name="Division, if applicable"/>
          <p:cNvSpPr>
            <a:spLocks noGrp="1"/>
          </p:cNvSpPr>
          <p:nvPr>
            <p:ph type="body" sz="quarter" idx="15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no pho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12192000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10438818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400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0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4354"/>
            <a:ext cx="838782" cy="356231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>
              <a:defRPr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914401"/>
            <a:ext cx="6096000" cy="5282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Drag photo here or click image icon to select a photo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5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(no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>
                <a:solidFill>
                  <a:srgbClr val="3E3D3C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subtitle, if applicable</a:t>
            </a:r>
          </a:p>
        </p:txBody>
      </p:sp>
      <p:sp>
        <p:nvSpPr>
          <p:cNvPr id="18" name="Bullet List text"/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11265868" cy="3512237"/>
          </a:xfrm>
          <a:prstGeom prst="rect">
            <a:avLst/>
          </a:prstGeom>
        </p:spPr>
        <p:txBody>
          <a:bodyPr/>
          <a:lstStyle>
            <a:lvl1pPr marL="571500" indent="-571500">
              <a:spcAft>
                <a:spcPts val="600"/>
              </a:spcAft>
              <a:buSzPct val="80000"/>
              <a:buFont typeface="Arial" charset="0"/>
              <a:buChar char="•"/>
              <a:defRPr sz="36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>
              <a:buSzPct val="80000"/>
              <a:defRPr sz="3200" baseline="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>
              <a:buSzPct val="80000"/>
              <a:defRPr sz="24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>
              <a:buSzPct val="80000"/>
              <a:defRPr sz="20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>
              <a:buSzPct val="80000"/>
              <a:defRPr sz="2000">
                <a:solidFill>
                  <a:srgbClr val="3E3D3C"/>
                </a:solidFill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9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w/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range color field [design object]"/>
          <p:cNvSpPr/>
          <p:nvPr userDrawn="1"/>
        </p:nvSpPr>
        <p:spPr>
          <a:xfrm>
            <a:off x="8645302" y="0"/>
            <a:ext cx="3546699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1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/>
          <p:cNvSpPr>
            <a:spLocks noGrp="1"/>
          </p:cNvSpPr>
          <p:nvPr>
            <p:ph type="title" hasCustomPrompt="1"/>
          </p:nvPr>
        </p:nvSpPr>
        <p:spPr>
          <a:xfrm>
            <a:off x="8839201" y="914399"/>
            <a:ext cx="2895598" cy="11201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Main content or caption text"/>
          <p:cNvSpPr>
            <a:spLocks noGrp="1"/>
          </p:cNvSpPr>
          <p:nvPr>
            <p:ph type="body" sz="quarter" idx="19" hasCustomPrompt="1"/>
          </p:nvPr>
        </p:nvSpPr>
        <p:spPr>
          <a:xfrm>
            <a:off x="8839200" y="2362200"/>
            <a:ext cx="2895600" cy="346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600" dirty="0"/>
              <a:t>Click to add text </a:t>
            </a:r>
            <a:endParaRPr lang="en-US" dirty="0"/>
          </a:p>
        </p:txBody>
      </p:sp>
      <p:sp>
        <p:nvSpPr>
          <p:cNvPr id="9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8645302" cy="619691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photo here or click image icon to select a photo</a:t>
            </a:r>
          </a:p>
        </p:txBody>
      </p:sp>
      <p:pic>
        <p:nvPicPr>
          <p:cNvPr id="22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23" name="Division Name, if applicable"/>
          <p:cNvSpPr>
            <a:spLocks noGrp="1"/>
          </p:cNvSpPr>
          <p:nvPr>
            <p:ph type="body" sz="quarter" idx="21" hasCustomPrompt="1"/>
          </p:nvPr>
        </p:nvSpPr>
        <p:spPr>
          <a:xfrm>
            <a:off x="1988966" y="6334354"/>
            <a:ext cx="8907052" cy="3594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5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25460"/>
            <a:ext cx="838782" cy="365125"/>
          </a:xfrm>
        </p:spPr>
        <p:txBody>
          <a:bodyPr/>
          <a:lstStyle>
            <a:lvl1pPr>
              <a:defRPr b="0"/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able content"/>
          <p:cNvSpPr>
            <a:spLocks noGrp="1"/>
          </p:cNvSpPr>
          <p:nvPr>
            <p:ph type="tbl" sz="quarter" idx="11" hasCustomPrompt="1"/>
          </p:nvPr>
        </p:nvSpPr>
        <p:spPr>
          <a:xfrm>
            <a:off x="457201" y="1806575"/>
            <a:ext cx="11277600" cy="38582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Click to add table</a:t>
            </a:r>
          </a:p>
        </p:txBody>
      </p:sp>
      <p:pic>
        <p:nvPicPr>
          <p:cNvPr id="9" name="Syracuse University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7" name="Division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28635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 baseline="0">
                <a:solidFill>
                  <a:srgbClr val="6F777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pPr lvl="0"/>
            <a:r>
              <a:rPr lang="en-US" dirty="0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3254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D44500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8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58" r:id="rId3"/>
    <p:sldLayoutId id="2147483661" r:id="rId4"/>
    <p:sldLayoutId id="2147483667" r:id="rId5"/>
    <p:sldLayoutId id="2147483668" r:id="rId6"/>
    <p:sldLayoutId id="2147483663" r:id="rId7"/>
    <p:sldLayoutId id="2147483669" r:id="rId8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orient="horz" pos="2376" userDrawn="1">
          <p15:clr>
            <a:srgbClr val="F26B43"/>
          </p15:clr>
        </p15:guide>
        <p15:guide id="6" orient="horz" pos="3264" userDrawn="1">
          <p15:clr>
            <a:srgbClr val="F26B43"/>
          </p15:clr>
        </p15:guide>
        <p15:guide id="7" orient="horz" pos="1488" userDrawn="1">
          <p15:clr>
            <a:srgbClr val="F26B43"/>
          </p15:clr>
        </p15:guide>
        <p15:guide id="8" orient="horz" pos="4128" userDrawn="1">
          <p15:clr>
            <a:srgbClr val="F26B43"/>
          </p15:clr>
        </p15:guide>
        <p15:guide id="9" orient="horz" pos="576" userDrawn="1">
          <p15:clr>
            <a:srgbClr val="F26B43"/>
          </p15:clr>
        </p15:guide>
        <p15:guide id="10" pos="55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ation Title"/>
          <p:cNvSpPr>
            <a:spLocks noGrp="1"/>
          </p:cNvSpPr>
          <p:nvPr>
            <p:ph type="title"/>
          </p:nvPr>
        </p:nvSpPr>
        <p:spPr>
          <a:xfrm>
            <a:off x="457200" y="1526614"/>
            <a:ext cx="5060092" cy="2444750"/>
          </a:xfrm>
        </p:spPr>
        <p:txBody>
          <a:bodyPr/>
          <a:lstStyle/>
          <a:p>
            <a:r>
              <a:rPr lang="en-US" sz="3600" dirty="0"/>
              <a:t>Development of a Specialized Facial Recognition Technique for Individuals Wearing COVID-19 Facial PPE</a:t>
            </a:r>
          </a:p>
        </p:txBody>
      </p:sp>
      <p:pic>
        <p:nvPicPr>
          <p:cNvPr id="8" name="Picture" descr="Aerial photo of the Quad during summer at Syracuse University.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>
            <a:fillRect/>
          </a:stretch>
        </p:blipFill>
        <p:spPr/>
      </p:pic>
      <p:sp>
        <p:nvSpPr>
          <p:cNvPr id="3" name="Presenter’s Name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Alison Davis &amp; Ricardo Alonzo Ugalde</a:t>
            </a:r>
          </a:p>
        </p:txBody>
      </p:sp>
      <p:sp>
        <p:nvSpPr>
          <p:cNvPr id="7" name="Syracuse University Division Name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sp>
        <p:nvSpPr>
          <p:cNvPr id="6" name="Dat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March 3</a:t>
            </a:r>
            <a:r>
              <a:rPr lang="en-US" baseline="30000" dirty="0"/>
              <a:t>rd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8500016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876B7-9DAE-435C-8E76-46B21D424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BFE583-DC05-4A85-BAFF-AB1ED8DE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Tailoring Experiment 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F97D6-3C7E-43AA-8B4E-8C72328028E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Design of Experiment C was based on Experiments A &amp; B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FE88A-0983-4625-8CE1-16CC70BA0E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1" y="1876680"/>
            <a:ext cx="6780178" cy="378132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 ~9% less accurate than 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Training with excess information </a:t>
            </a:r>
            <a:r>
              <a:rPr lang="en-US" i="1" dirty="0"/>
              <a:t>decreased</a:t>
            </a:r>
            <a:r>
              <a:rPr lang="en-US" dirty="0"/>
              <a:t> performance</a:t>
            </a:r>
            <a:endParaRPr lang="en-US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Occlusion: technique of omission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1BCED6-CF21-479D-BAB7-3677F67F4F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7D49C13-7C8B-4634-91C1-B2091C3D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071" y="1876680"/>
            <a:ext cx="4891397" cy="350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47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CB5554-024A-4DEA-9897-E1B21B075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8B82E-7C89-4CC8-A467-97A04FD8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C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AE75B-2650-4F2A-A0BA-FAA31C8D80B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Unmasked Training, Masked Recognition with cropping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BB0C6-C2C5-4D27-96E9-FE4F29D740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Modified code to train on both cropped and non-cropped 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and tested identical data to Experiment 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Evaluated results over a series of distance thresholds with flag set for masked recognition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50FDD9-280F-41DD-B976-FA5DA26643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CDF0CBE3-7BB1-48CE-A495-A322BFDD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492" y="2189719"/>
            <a:ext cx="2182639" cy="2683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A70E87-B08B-4092-A58B-A5EBE6AF2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025" y="2157172"/>
            <a:ext cx="2182639" cy="26749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B7678C-FE1B-4EE4-B7D3-64B9EA63A89F}"/>
              </a:ext>
            </a:extLst>
          </p:cNvPr>
          <p:cNvSpPr txBox="1"/>
          <p:nvPr/>
        </p:nvSpPr>
        <p:spPr>
          <a:xfrm>
            <a:off x="7271147" y="5257512"/>
            <a:ext cx="138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0A1515-43AC-4403-A4EA-A52748528BCB}"/>
              </a:ext>
            </a:extLst>
          </p:cNvPr>
          <p:cNvSpPr txBox="1"/>
          <p:nvPr/>
        </p:nvSpPr>
        <p:spPr>
          <a:xfrm>
            <a:off x="10088880" y="5255565"/>
            <a:ext cx="96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745927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876B7-9DAE-435C-8E76-46B21D424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BFE583-DC05-4A85-BAFF-AB1ED8DE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C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F97D6-3C7E-43AA-8B4E-8C72328028E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Evaluation of eigenfaces algorithm with modifications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1BCED6-CF21-479D-BAB7-3677F67F4F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F08C8-18B7-46C0-BAFF-A0058DE2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29" y="1554382"/>
            <a:ext cx="5947323" cy="43342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3BABBB-D11A-4B38-93D5-C53D6FE1CC4D}"/>
                  </a:ext>
                </a:extLst>
              </p14:cNvPr>
              <p14:cNvContentPartPr/>
              <p14:nvPr/>
            </p14:nvContentPartPr>
            <p14:xfrm>
              <a:off x="3307256" y="4706958"/>
              <a:ext cx="5409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3BABBB-D11A-4B38-93D5-C53D6FE1CC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3256" y="4599318"/>
                <a:ext cx="5517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2092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 from Experiments A &amp; B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F60C2961-0947-4FF1-81BE-583BC755B74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093152"/>
            <a:ext cx="10438818" cy="461230"/>
          </a:xfrm>
        </p:spPr>
        <p:txBody>
          <a:bodyPr/>
          <a:lstStyle/>
          <a:p>
            <a:r>
              <a:rPr lang="en-US" dirty="0"/>
              <a:t>Identifying better performance using ROC curves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6BBB274-9F0F-497A-AF25-6426896C5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554382"/>
            <a:ext cx="9036143" cy="451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75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Conclusion/Future Work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650072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 B outperformed Experiment A by ~9% accuracy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Eigenfaces performs better training without excess data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Training with a cropped model for masked identification increased eigenfaces performance by &gt;10% accuracy for the given test data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Thus, training with omission of the parts of the face that are known will be occluded in masks could increase FR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Testing with greater variety of data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Increase robustness of testing to include lighting, pose, mask color, etc.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2736846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Recognition (FR) in Masks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COVID-19 impacts on biometrics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Masks reduce data available for FR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Increased demand for contactless recognition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Improve upon existing algorithm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Eigenfaces algorithm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Evaluate impacts of masks on FR performance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Modifications improved accuracy of masked recognition by 10%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Continuation of work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Increase amount of data studied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Increase variation in images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142508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Previous Works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10438818" cy="484395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General FR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Survey of existing algorithms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Holistic vs local feature recognition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FR accuracy varies with race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FR in Masks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NIST survey of 89 commercial algorithms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Unanimous degradation of performance in masks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5% - 50% error rates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Facial occlusion problem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dirty="0"/>
              <a:t>Reconstruction vs omission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861667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185705"/>
            <a:ext cx="6282466" cy="44722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Assumptions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Constant lighting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Frontal pose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Black and white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Sources of Data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Mask digitally inserted onto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Source Code Modifications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Added capability for recognition batches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/>
              <a:t>Experiment C modifications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23B1F73-52F8-4DDD-BA3F-6A75210C1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50A38CC-90FF-411A-A163-0F80888E1D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C0C5C62-9629-467B-8627-FDF437AF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548" y="3524404"/>
            <a:ext cx="2133600" cy="2133600"/>
          </a:xfrm>
          <a:prstGeom prst="rect">
            <a:avLst/>
          </a:prstGeom>
        </p:spPr>
      </p:pic>
      <p:pic>
        <p:nvPicPr>
          <p:cNvPr id="12" name="Picture 11" descr="A picture containing person, wall, clothing, mask&#10;&#10;Description automatically generated">
            <a:extLst>
              <a:ext uri="{FF2B5EF4-FFF2-40B4-BE49-F238E27FC236}">
                <a16:creationId xmlns:a16="http://schemas.microsoft.com/office/drawing/2014/main" id="{03544EC7-39A5-4FFB-B78E-630DDE731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689" y="3524404"/>
            <a:ext cx="2133600" cy="2133600"/>
          </a:xfrm>
          <a:prstGeom prst="rect">
            <a:avLst/>
          </a:prstGeom>
        </p:spPr>
      </p:pic>
      <p:pic>
        <p:nvPicPr>
          <p:cNvPr id="14" name="Picture 13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1E994E5E-5917-4022-BDDA-93C6FFB04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698" y="1345404"/>
            <a:ext cx="1695450" cy="2076450"/>
          </a:xfrm>
          <a:prstGeom prst="rect">
            <a:avLst/>
          </a:prstGeom>
        </p:spPr>
      </p:pic>
      <p:pic>
        <p:nvPicPr>
          <p:cNvPr id="16" name="Picture 15" descr="A picture containing clothing, person&#10;&#10;Description automatically generated">
            <a:extLst>
              <a:ext uri="{FF2B5EF4-FFF2-40B4-BE49-F238E27FC236}">
                <a16:creationId xmlns:a16="http://schemas.microsoft.com/office/drawing/2014/main" id="{E24A9631-6A62-4444-A642-35B5D0CE2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7689" y="1345404"/>
            <a:ext cx="1695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6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CB5554-024A-4DEA-9897-E1B21B075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8B82E-7C89-4CC8-A467-97A04FD8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A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AE75B-2650-4F2A-A0BA-FAA31C8D80B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Unmasked Training, Masked Recognition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BB0C6-C2C5-4D27-96E9-FE4F29D740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Currently most common occurrence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on 500 masked 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Tested 1000 unmasked faces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500 known, 500 unknown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Evaluated results over a series of distance thresholds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50FDD9-280F-41DD-B976-FA5DA26643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pic>
        <p:nvPicPr>
          <p:cNvPr id="14" name="Picture Placeholder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676C59-FF64-4D88-855D-3F91DED9CD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124" r="1124"/>
          <a:stretch>
            <a:fillRect/>
          </a:stretch>
        </p:blipFill>
        <p:spPr>
          <a:xfrm>
            <a:off x="7352852" y="2677985"/>
            <a:ext cx="3881718" cy="3363719"/>
          </a:xfrm>
        </p:spPr>
      </p:pic>
      <p:pic>
        <p:nvPicPr>
          <p:cNvPr id="18" name="Graphic 17" descr="Arrow: Straight with solid fill">
            <a:extLst>
              <a:ext uri="{FF2B5EF4-FFF2-40B4-BE49-F238E27FC236}">
                <a16:creationId xmlns:a16="http://schemas.microsoft.com/office/drawing/2014/main" id="{40460D37-3B99-482B-AF40-FC1FF97D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836510" y="1361807"/>
            <a:ext cx="914400" cy="914400"/>
          </a:xfrm>
          <a:prstGeom prst="rect">
            <a:avLst/>
          </a:prstGeom>
        </p:spPr>
      </p:pic>
      <p:pic>
        <p:nvPicPr>
          <p:cNvPr id="19" name="Picture 18" descr="A picture containing person, person, necktie, wearing&#10;&#10;Description automatically generated">
            <a:extLst>
              <a:ext uri="{FF2B5EF4-FFF2-40B4-BE49-F238E27FC236}">
                <a16:creationId xmlns:a16="http://schemas.microsoft.com/office/drawing/2014/main" id="{94FE7C5A-866A-48E7-BE7D-A69E234C4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852" y="1093151"/>
            <a:ext cx="1285875" cy="1285875"/>
          </a:xfrm>
          <a:prstGeom prst="rect">
            <a:avLst/>
          </a:prstGeom>
        </p:spPr>
      </p:pic>
      <p:pic>
        <p:nvPicPr>
          <p:cNvPr id="20" name="Picture 19" descr="A picture containing outdoor, person, mask&#10;&#10;Description automatically generated">
            <a:extLst>
              <a:ext uri="{FF2B5EF4-FFF2-40B4-BE49-F238E27FC236}">
                <a16:creationId xmlns:a16="http://schemas.microsoft.com/office/drawing/2014/main" id="{AD7911D8-6111-4F51-AFFC-82F4857AA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8695" y="1093152"/>
            <a:ext cx="1285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24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CB5554-024A-4DEA-9897-E1B21B075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8B82E-7C89-4CC8-A467-97A04FD8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B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AE75B-2650-4F2A-A0BA-FAA31C8D80B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Masked Training, Unmasked Recognition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BB0C6-C2C5-4D27-96E9-FE4F29D740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Trained on 500 unmasked 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Tested 1000 masked faces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500 known, 500 unknown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Evaluate over a series of distance thresholds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50FDD9-280F-41DD-B976-FA5DA26643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pic>
        <p:nvPicPr>
          <p:cNvPr id="10" name="Picture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41FC525-21B4-4FE2-8C39-536F841A84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87" r="87"/>
          <a:stretch>
            <a:fillRect/>
          </a:stretch>
        </p:blipFill>
        <p:spPr>
          <a:xfrm>
            <a:off x="7352851" y="2623421"/>
            <a:ext cx="3881718" cy="3363719"/>
          </a:xfrm>
        </p:spPr>
      </p:pic>
      <p:pic>
        <p:nvPicPr>
          <p:cNvPr id="12" name="Picture 11" descr="A picture containing person, person, necktie, wearing&#10;&#10;Description automatically generated">
            <a:extLst>
              <a:ext uri="{FF2B5EF4-FFF2-40B4-BE49-F238E27FC236}">
                <a16:creationId xmlns:a16="http://schemas.microsoft.com/office/drawing/2014/main" id="{FC2065E9-1755-474D-8E3C-D40031C32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694" y="1096387"/>
            <a:ext cx="1285875" cy="1285875"/>
          </a:xfrm>
          <a:prstGeom prst="rect">
            <a:avLst/>
          </a:prstGeom>
        </p:spPr>
      </p:pic>
      <p:pic>
        <p:nvPicPr>
          <p:cNvPr id="15" name="Picture 14" descr="A picture containing outdoor, person, mask&#10;&#10;Description automatically generated">
            <a:extLst>
              <a:ext uri="{FF2B5EF4-FFF2-40B4-BE49-F238E27FC236}">
                <a16:creationId xmlns:a16="http://schemas.microsoft.com/office/drawing/2014/main" id="{45D1E4F7-9E49-4F15-A460-E9E536A62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851" y="1093152"/>
            <a:ext cx="1285875" cy="1285875"/>
          </a:xfrm>
          <a:prstGeom prst="rect">
            <a:avLst/>
          </a:prstGeom>
        </p:spPr>
      </p:pic>
      <p:pic>
        <p:nvPicPr>
          <p:cNvPr id="19" name="Graphic 18" descr="Arrow: Straight with solid fill">
            <a:extLst>
              <a:ext uri="{FF2B5EF4-FFF2-40B4-BE49-F238E27FC236}">
                <a16:creationId xmlns:a16="http://schemas.microsoft.com/office/drawing/2014/main" id="{04C6997B-DF14-4BE8-A325-1B58163114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36510" y="1361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43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876B7-9DAE-435C-8E76-46B21D424C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BFE583-DC05-4A85-BAFF-AB1ED8DE1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C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F97D6-3C7E-43AA-8B4E-8C72328028E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Evaluation of eigenfaces algorithm with modifications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FE88A-0983-4625-8CE1-16CC70BA0E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Analyzed results of Experiments A &amp; 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Created modifications accordingly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Repeated Experiment A Design with modified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1BCED6-CF21-479D-BAB7-3677F67F4F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3963660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Experiments A &amp; B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C3A398-2E14-45BD-91DF-B89B0B718C8B}"/>
                  </a:ext>
                </a:extLst>
              </p14:cNvPr>
              <p14:cNvContentPartPr/>
              <p14:nvPr/>
            </p14:nvContentPartPr>
            <p14:xfrm>
              <a:off x="743412" y="4373289"/>
              <a:ext cx="9828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C3A398-2E14-45BD-91DF-B89B0B718C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772" y="4265289"/>
                <a:ext cx="20592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9005E07-DCE5-4CDB-9084-5F6A2B3DDE42}"/>
              </a:ext>
            </a:extLst>
          </p:cNvPr>
          <p:cNvGrpSpPr/>
          <p:nvPr/>
        </p:nvGrpSpPr>
        <p:grpSpPr>
          <a:xfrm>
            <a:off x="457200" y="1919372"/>
            <a:ext cx="5458308" cy="3495184"/>
            <a:chOff x="457200" y="2303574"/>
            <a:chExt cx="5458308" cy="3495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CE4870-075F-4774-9C7B-B242C13F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2303574"/>
              <a:ext cx="5458308" cy="349518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242631-BF8C-4198-A7D2-42781E2026AF}"/>
                    </a:ext>
                  </a:extLst>
                </p14:cNvPr>
                <p14:cNvContentPartPr/>
                <p14:nvPr/>
              </p14:nvContentPartPr>
              <p14:xfrm>
                <a:off x="788772" y="4373289"/>
                <a:ext cx="482328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242631-BF8C-4198-A7D2-42781E2026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772" y="4265289"/>
                  <a:ext cx="49309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9E2C66-9F38-4A5D-93C9-3EB253F12CAF}"/>
              </a:ext>
            </a:extLst>
          </p:cNvPr>
          <p:cNvGrpSpPr/>
          <p:nvPr/>
        </p:nvGrpSpPr>
        <p:grpSpPr>
          <a:xfrm>
            <a:off x="6276494" y="1919372"/>
            <a:ext cx="5275089" cy="3574031"/>
            <a:chOff x="6276494" y="2303574"/>
            <a:chExt cx="5275089" cy="35740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AFD0D6-D500-4FA2-BE30-9394822D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6494" y="2303574"/>
              <a:ext cx="5275089" cy="357403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FF978E-7C48-41FE-803B-0B31F2FC6A1D}"/>
                    </a:ext>
                  </a:extLst>
                </p14:cNvPr>
                <p14:cNvContentPartPr/>
                <p14:nvPr/>
              </p14:nvContentPartPr>
              <p14:xfrm>
                <a:off x="6522132" y="4788369"/>
                <a:ext cx="48927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FF978E-7C48-41FE-803B-0B31F2FC6A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68132" y="4680369"/>
                  <a:ext cx="5000400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F60C2961-0947-4FF1-81BE-583BC755B74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093152"/>
            <a:ext cx="10438818" cy="461230"/>
          </a:xfrm>
        </p:spPr>
        <p:txBody>
          <a:bodyPr/>
          <a:lstStyle/>
          <a:p>
            <a:r>
              <a:rPr lang="en-US" dirty="0"/>
              <a:t>Identifying thresholds for maximum performance</a:t>
            </a:r>
          </a:p>
        </p:txBody>
      </p:sp>
    </p:spTree>
    <p:extLst>
      <p:ext uri="{BB962C8B-B14F-4D97-AF65-F5344CB8AC3E}">
        <p14:creationId xmlns:p14="http://schemas.microsoft.com/office/powerpoint/2010/main" val="4204426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Curves from Experiments A &amp; B</a:t>
            </a:r>
          </a:p>
        </p:txBody>
      </p:sp>
      <p:sp>
        <p:nvSpPr>
          <p:cNvPr id="8" name="Division Name, if applicable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Department of Electrical Engineering and Computer Science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F60C2961-0947-4FF1-81BE-583BC755B74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093152"/>
            <a:ext cx="10438818" cy="461230"/>
          </a:xfrm>
        </p:spPr>
        <p:txBody>
          <a:bodyPr/>
          <a:lstStyle/>
          <a:p>
            <a:r>
              <a:rPr lang="en-US" dirty="0"/>
              <a:t>Identifying better performance using ROC curves</a:t>
            </a:r>
          </a:p>
        </p:txBody>
      </p:sp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CE56F2C2-3AC7-4A51-B8F9-00B58C446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39" y="1760608"/>
            <a:ext cx="7522722" cy="41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992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racuse_contemporary_widescreen_system_template" id="{32E50219-E317-064B-8D7F-6C31AF48A224}" vid="{AFFC8BA4-B10D-8F4B-B96C-D66097F71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syracuse_contemporary_widescreen_system_template</Template>
  <TotalTime>364</TotalTime>
  <Words>582</Words>
  <Application>Microsoft Office PowerPoint</Application>
  <PresentationFormat>Widescreen</PresentationFormat>
  <Paragraphs>121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Georgia</vt:lpstr>
      <vt:lpstr>Trebuchet MS</vt:lpstr>
      <vt:lpstr>Office Theme</vt:lpstr>
      <vt:lpstr>Development of a Specialized Facial Recognition Technique for Individuals Wearing COVID-19 Facial PPE</vt:lpstr>
      <vt:lpstr>Facial Recognition (FR) in Masks</vt:lpstr>
      <vt:lpstr>Background &amp; Previous Works</vt:lpstr>
      <vt:lpstr>Experimental Design</vt:lpstr>
      <vt:lpstr>Experiment A Design</vt:lpstr>
      <vt:lpstr>Experiment B Design</vt:lpstr>
      <vt:lpstr>Experiment C Design</vt:lpstr>
      <vt:lpstr>Results of Experiments A &amp; B</vt:lpstr>
      <vt:lpstr>ROC Curves from Experiments A &amp; B</vt:lpstr>
      <vt:lpstr>Tailoring Experiment C</vt:lpstr>
      <vt:lpstr>Experiment C Design</vt:lpstr>
      <vt:lpstr>Experiment C Results</vt:lpstr>
      <vt:lpstr>ROC Curves from Experiments A &amp; B</vt:lpstr>
      <vt:lpstr>Conclusion/Future Work</vt:lpstr>
    </vt:vector>
  </TitlesOfParts>
  <Company>Raytheon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Greg Wagner</dc:creator>
  <cp:lastModifiedBy>Alison Davis</cp:lastModifiedBy>
  <cp:revision>40</cp:revision>
  <dcterms:created xsi:type="dcterms:W3CDTF">2019-09-03T02:01:51Z</dcterms:created>
  <dcterms:modified xsi:type="dcterms:W3CDTF">2021-03-21T18:26:24Z</dcterms:modified>
</cp:coreProperties>
</file>